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D31CC-BA16-4B3D-8CE5-074CD10D05D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DC482-CBAB-424C-9BA7-20D182B4C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2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DC482-CBAB-424C-9BA7-20D182B4C8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7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1BD2-A119-BBDC-E3EA-F2429FE70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5B36E-4A33-1F22-3399-2E7D4D8EA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19E64-9EDF-DAC7-00D8-FC9527F3E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CAC1-24A1-44D2-A058-389DB5484BC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6FA26-B604-D0C7-BD49-B0F60740F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B2A2E-7850-1F7D-D424-C052516B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7E2E-383F-44C4-8F08-102B3777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2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AF68-2734-D461-3EDB-1CD28A01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FAEB96-662F-9C6E-A00E-26940E037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E1615-F396-9525-5A42-8697187BF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CAC1-24A1-44D2-A058-389DB5484BC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1AFEF-E37F-7EDC-35A8-21F9E284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C9C9A-75FA-E547-086A-A222CD1E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7E2E-383F-44C4-8F08-102B3777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4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2C51B-6C3B-CEE4-06C7-D4655F412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41C04-DFD6-DCD3-D941-569F01BE0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946B0-60E7-C42F-7D3F-27A39A3EC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CAC1-24A1-44D2-A058-389DB5484BC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0AB2C-6054-E31A-FEF9-2DBF6C00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89C85-EAA0-2CB2-EE0C-D7DC4EF8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7E2E-383F-44C4-8F08-102B3777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0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BE5DF-1F59-5805-33C8-C173CF4FC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7260F-9F8A-B72F-B050-BF03E826C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1AB9A-1811-9A3F-8BD6-143D27C3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CAC1-24A1-44D2-A058-389DB5484BC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4748D-F8E5-20E6-1DB9-6E2BE221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46E1A-D68A-AAEA-31E4-929A0BB8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7E2E-383F-44C4-8F08-102B3777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2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64DB2-2B8C-EEC7-F157-DC4D7ED52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D5382-6803-46D3-20FC-29DBFB0D0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AAD97-4EF6-7B48-798A-95E60D8C3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CAC1-24A1-44D2-A058-389DB5484BC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7C320-6085-11E9-319F-364A40B87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D01A2-709C-A9B0-76D1-73F6F49E5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7E2E-383F-44C4-8F08-102B3777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5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E1F9-99B8-78B3-12E4-18498C6B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22FA6-5C52-5371-CE40-E1E5ADC18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D25E7-351F-B4C7-95BB-918710D23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92665-CDFC-8C78-1DCB-8C9102F15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CAC1-24A1-44D2-A058-389DB5484BC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AD5D8-6DDF-AB94-F23D-2EC505B3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72CD3-0E59-DBB8-99DE-644F5EF60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7E2E-383F-44C4-8F08-102B3777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7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47DAC-1184-86B1-AD3C-EAD823A0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ECF0A-5F1D-2E2B-013E-2EFC34514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B11A15-DC5F-73C2-46EA-D7F354FE2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F877A-6572-94B5-1615-154EDD1A2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80712-1C34-4968-1374-2F6FB2C904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313D4-6D67-5AFD-2AA0-A726F4023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CAC1-24A1-44D2-A058-389DB5484BC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966EE4-CC2B-032A-AFD4-502CBD065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1C025C-FEED-26E2-FD35-2E5375602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7E2E-383F-44C4-8F08-102B3777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4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0407-C3BB-0D03-F2DB-915FF4F73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3BEF51-7538-4A12-F16E-8EF042861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CAC1-24A1-44D2-A058-389DB5484BC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19F79-1202-AE98-7E54-C2C35C58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48126-5826-10AE-E6D3-0C85ADA6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7E2E-383F-44C4-8F08-102B3777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6523A4-C389-1C88-F1C6-BCB17E3F7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CAC1-24A1-44D2-A058-389DB5484BC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DD478-9BC7-3164-8156-40C504ACB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22EC2-2BBC-70E8-C600-084D541D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7E2E-383F-44C4-8F08-102B3777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5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E4DFB-E7F2-1485-F574-8D9A8641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421CD-5DE1-4875-F0D4-B5DDCF52E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65CC8-D554-422B-8B79-A2A318254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2A400-63F6-BBE7-9D8C-CFD54B44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CAC1-24A1-44D2-A058-389DB5484BC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F5FF6-EEB4-244D-B310-242A0AD4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03467-3E82-E9F7-C7AD-AC3D71C8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7E2E-383F-44C4-8F08-102B3777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8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EEBE0-F6CF-00CD-8393-97D8EEBE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CE823F-8C12-A034-E035-854424E2A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FA912-E65F-5057-CFFD-A2E95ACE8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9516E-54D6-0403-BFA2-D31215F4D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CAC1-24A1-44D2-A058-389DB5484BC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B1CFD-3D57-658C-1990-79A6977C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4B874-5F6E-B41F-46F5-CACBACD43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C7E2E-383F-44C4-8F08-102B3777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2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5CCE39-F1DC-7A2A-7A8A-184CB4D8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4AF6F-5AD0-33E9-E330-CE562C475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1B6D0-1761-92D4-1535-7C8C9DAF3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7ACAC1-24A1-44D2-A058-389DB5484BCB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F399C-18B0-48F3-CFA7-8AFCF67B6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27A49-E51E-9B8E-CA8C-5E986167C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0C7E2E-383F-44C4-8F08-102B3777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1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9DDDE-58EF-BB1D-B490-08E21C5E3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672" y="2649612"/>
            <a:ext cx="6813188" cy="3144912"/>
          </a:xfrm>
        </p:spPr>
        <p:txBody>
          <a:bodyPr>
            <a:noAutofit/>
          </a:bodyPr>
          <a:lstStyle/>
          <a:p>
            <a:r>
              <a:rPr lang="en-US" sz="4400" dirty="0"/>
              <a:t>Addresses historic debate around the origin of core complexes</a:t>
            </a:r>
            <a:br>
              <a:rPr lang="en-US" sz="4400" dirty="0"/>
            </a:br>
            <a:r>
              <a:rPr lang="en-US" sz="4400" dirty="0"/>
              <a:t>(extension vs compression)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33A1D-5CAE-A2D7-9392-F28002191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56"/>
            <a:ext cx="7474334" cy="2197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492CEC-8FF8-C208-A040-B1B95A6560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888" y="255077"/>
            <a:ext cx="4266114" cy="62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41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905AE-937D-7FEB-0650-49C0239B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880" y="365125"/>
            <a:ext cx="3122242" cy="132556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BF751-D717-1014-9C5E-5007F93A1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7175" y="1917678"/>
            <a:ext cx="3381440" cy="4004442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err="1"/>
              <a:t>Palinspastic</a:t>
            </a:r>
            <a:r>
              <a:rPr lang="en-US" sz="2900" dirty="0"/>
              <a:t> reconstructions show that core-complexes formed in areas where the crust was significantly thickened</a:t>
            </a:r>
          </a:p>
          <a:p>
            <a:pPr lvl="1"/>
            <a:r>
              <a:rPr lang="en-US" sz="2900" dirty="0"/>
              <a:t>This explains the controversial compressional versus extensional origin of core-complexes</a:t>
            </a:r>
          </a:p>
          <a:p>
            <a:r>
              <a:rPr lang="en-US" sz="2900" dirty="0"/>
              <a:t>Core complexes formed as a result of compression, extension, and volcanism</a:t>
            </a:r>
          </a:p>
          <a:p>
            <a:pPr lvl="1"/>
            <a:r>
              <a:rPr lang="en-US" sz="2900" dirty="0"/>
              <a:t>These influenced each other</a:t>
            </a:r>
          </a:p>
          <a:p>
            <a:pPr lvl="1"/>
            <a:r>
              <a:rPr lang="en-US" sz="2900" dirty="0"/>
              <a:t>Core complex age generally coincides with the age of the surrounding volcanic/</a:t>
            </a:r>
            <a:r>
              <a:rPr lang="en-US" sz="2900" dirty="0" err="1"/>
              <a:t>magmatics</a:t>
            </a:r>
            <a:r>
              <a:rPr lang="en-US" sz="2900" dirty="0"/>
              <a:t> pulses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C970B-F370-C9A6-7C3A-6E2C68B4C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615" y="236629"/>
            <a:ext cx="3586304" cy="594033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E2C46EF-00F0-3BAD-4B35-4C9245C2BBE7}"/>
              </a:ext>
            </a:extLst>
          </p:cNvPr>
          <p:cNvCxnSpPr>
            <a:cxnSpLocks/>
          </p:cNvCxnSpPr>
          <p:nvPr/>
        </p:nvCxnSpPr>
        <p:spPr>
          <a:xfrm flipH="1">
            <a:off x="9894749" y="1060412"/>
            <a:ext cx="396854" cy="1116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09EAC9-67FD-2A45-ED0B-9DE02E2CB155}"/>
              </a:ext>
            </a:extLst>
          </p:cNvPr>
          <p:cNvSpPr txBox="1">
            <a:spLocks/>
          </p:cNvSpPr>
          <p:nvPr/>
        </p:nvSpPr>
        <p:spPr>
          <a:xfrm>
            <a:off x="10239972" y="650807"/>
            <a:ext cx="1575567" cy="692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accent2"/>
                </a:solidFill>
              </a:rPr>
              <a:t>Core complexes restore to zone of highest crustal thicknesses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C94CE5-5F3B-75EF-C315-D49FA01DC72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766" y="272030"/>
            <a:ext cx="4266114" cy="622084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53C532-FC50-D02F-8F07-691BC7306230}"/>
              </a:ext>
            </a:extLst>
          </p:cNvPr>
          <p:cNvCxnSpPr>
            <a:cxnSpLocks/>
          </p:cNvCxnSpPr>
          <p:nvPr/>
        </p:nvCxnSpPr>
        <p:spPr>
          <a:xfrm flipH="1">
            <a:off x="9456983" y="1060412"/>
            <a:ext cx="7829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88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5B02D-915E-892C-AF72-1A54A3C2E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Core Complexes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B35DF-6126-FF33-91A6-779AD1666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2096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Composed of older metamorphic rocks that are overprinted by low-angle metamorphic fabrics</a:t>
            </a:r>
          </a:p>
          <a:p>
            <a:r>
              <a:rPr lang="en-US" dirty="0"/>
              <a:t>Core complexes are found in a belt from Mexico to Canada</a:t>
            </a:r>
          </a:p>
          <a:p>
            <a:r>
              <a:rPr lang="en-US" dirty="0"/>
              <a:t>Found in the hinterland of orogenic belts</a:t>
            </a:r>
          </a:p>
          <a:p>
            <a:r>
              <a:rPr lang="en-US" b="1" dirty="0"/>
              <a:t>Coincide with zones of Cenozoic magmatic and volcanic activity</a:t>
            </a:r>
          </a:p>
          <a:p>
            <a:pPr lvl="1"/>
            <a:r>
              <a:rPr lang="en-US" b="1" dirty="0"/>
              <a:t>To the north of the Snake River Plain, core complexes date to the Eocene</a:t>
            </a:r>
          </a:p>
          <a:p>
            <a:pPr lvl="1"/>
            <a:r>
              <a:rPr lang="en-US" b="1" dirty="0"/>
              <a:t>To the south of the Snake River Plain, core complexes date to the Oligocene-Miocene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522BE-87C1-F60D-C86E-8EE5706A5F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1094" y="212214"/>
            <a:ext cx="4266114" cy="62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3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2B98B-1F0E-AFDD-2A2F-C2034E08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48313" cy="1325563"/>
          </a:xfrm>
        </p:spPr>
        <p:txBody>
          <a:bodyPr/>
          <a:lstStyle/>
          <a:p>
            <a:r>
              <a:rPr lang="en-US" dirty="0"/>
              <a:t>Historical Controversy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62E86-72E6-4A53-88F1-9BE7EAFEF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208" y="1775618"/>
            <a:ext cx="5398293" cy="4351338"/>
          </a:xfrm>
        </p:spPr>
        <p:txBody>
          <a:bodyPr/>
          <a:lstStyle/>
          <a:p>
            <a:r>
              <a:rPr lang="en-US" dirty="0"/>
              <a:t>Are core complexes the result of compression or extension?</a:t>
            </a:r>
          </a:p>
          <a:p>
            <a:r>
              <a:rPr lang="en-US" dirty="0"/>
              <a:t>This has implications on the age of formation</a:t>
            </a:r>
          </a:p>
          <a:p>
            <a:pPr lvl="1"/>
            <a:r>
              <a:rPr lang="en-US" dirty="0"/>
              <a:t>Compressional tectonics were active in the Great Basin broadly from Jurassic to Eocene</a:t>
            </a:r>
          </a:p>
          <a:p>
            <a:pPr lvl="1"/>
            <a:r>
              <a:rPr lang="en-US" dirty="0"/>
              <a:t>Extensional tectonics were primarily active from the Eocene onwards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30990-540B-3CB0-B72D-F22553F046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42494" y="226502"/>
            <a:ext cx="4266114" cy="622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86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E3058-0A01-4BD1-00A9-C2484F4BE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0BAC-8547-1B31-674D-7B63067C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48313" cy="1325563"/>
          </a:xfrm>
        </p:spPr>
        <p:txBody>
          <a:bodyPr/>
          <a:lstStyle/>
          <a:p>
            <a:r>
              <a:rPr lang="en-US" dirty="0"/>
              <a:t>Historical Controversy:</a:t>
            </a:r>
            <a:br>
              <a:rPr lang="en-US" dirty="0"/>
            </a:br>
            <a:r>
              <a:rPr lang="en-US" dirty="0"/>
              <a:t>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2F9B9-C080-2612-DBA2-34BA1C7C5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90" y="1690688"/>
            <a:ext cx="5398293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Historically viewed as compressional in origin based on structures and metamorphism</a:t>
            </a:r>
          </a:p>
          <a:p>
            <a:r>
              <a:rPr lang="en-US" dirty="0"/>
              <a:t>However, metamorphic cooling histories suggested relatively young ages and that the low-angle overprinting fabrics were related to deep-seated extensional structures</a:t>
            </a:r>
          </a:p>
          <a:p>
            <a:r>
              <a:rPr lang="en-US" dirty="0"/>
              <a:t>Each camp minimized the other camps arguments and evidence</a:t>
            </a:r>
          </a:p>
          <a:p>
            <a:pPr lvl="1"/>
            <a:r>
              <a:rPr lang="en-US" dirty="0"/>
              <a:t>A recent study by </a:t>
            </a:r>
            <a:r>
              <a:rPr lang="en-US" dirty="0" err="1"/>
              <a:t>Zuza</a:t>
            </a:r>
            <a:r>
              <a:rPr lang="en-US" dirty="0"/>
              <a:t> (2021) on the Pequop/Ruby Mountains shows how multiple-generations of structures can produce complicated histories leading to misunderstandings.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49C558-5522-C6AD-5149-5C96D138F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421" y="748704"/>
            <a:ext cx="5356856" cy="49739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07224EE-11EB-4B1F-3021-40E33EFEAEF4}"/>
              </a:ext>
            </a:extLst>
          </p:cNvPr>
          <p:cNvSpPr txBox="1">
            <a:spLocks/>
          </p:cNvSpPr>
          <p:nvPr/>
        </p:nvSpPr>
        <p:spPr>
          <a:xfrm>
            <a:off x="6643687" y="5883541"/>
            <a:ext cx="1223835" cy="486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Zuza</a:t>
            </a:r>
            <a:r>
              <a:rPr lang="en-US" sz="1600" b="1" dirty="0"/>
              <a:t> (2021)</a:t>
            </a:r>
          </a:p>
        </p:txBody>
      </p:sp>
    </p:spTree>
    <p:extLst>
      <p:ext uri="{BB962C8B-B14F-4D97-AF65-F5344CB8AC3E}">
        <p14:creationId xmlns:p14="http://schemas.microsoft.com/office/powerpoint/2010/main" val="170509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AD4E8-A20E-995F-A9D2-725650B9A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3B1D4-2810-2895-93FF-510A71F0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178" y="365125"/>
            <a:ext cx="6818621" cy="1325563"/>
          </a:xfrm>
        </p:spPr>
        <p:txBody>
          <a:bodyPr/>
          <a:lstStyle/>
          <a:p>
            <a:r>
              <a:rPr lang="en-US" dirty="0"/>
              <a:t>Method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D104DE-B2C8-D96D-96B3-D15B01EED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9990" y="1253331"/>
            <a:ext cx="3536735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2E9EAC-F212-4EA3-93A2-54FEEBE6D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65" y="718666"/>
            <a:ext cx="3892750" cy="553113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B9B903-3D79-16C4-FD27-381E6009D707}"/>
              </a:ext>
            </a:extLst>
          </p:cNvPr>
          <p:cNvSpPr txBox="1">
            <a:spLocks/>
          </p:cNvSpPr>
          <p:nvPr/>
        </p:nvSpPr>
        <p:spPr>
          <a:xfrm>
            <a:off x="4225216" y="1623182"/>
            <a:ext cx="3892750" cy="4943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goal is to determine crustal thicknesses through time</a:t>
            </a:r>
          </a:p>
          <a:p>
            <a:r>
              <a:rPr lang="en-US" dirty="0"/>
              <a:t>Involves assuming a certain extensional value for a period and restoring for it using current crustal thicknesses as a baseline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7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7F025-668B-9FFA-2525-A59541E0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806" y="49095"/>
            <a:ext cx="4430038" cy="1641593"/>
          </a:xfrm>
        </p:spPr>
        <p:txBody>
          <a:bodyPr>
            <a:normAutofit fontScale="90000"/>
          </a:bodyPr>
          <a:lstStyle/>
          <a:p>
            <a:r>
              <a:rPr lang="en-US" dirty="0"/>
              <a:t>Crustal Thickness before the Basin and 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FD894-7F4E-08BD-6AD4-8E4781128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790" y="1825625"/>
            <a:ext cx="3337009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 back calculate, 40% extension was assumed</a:t>
            </a:r>
          </a:p>
          <a:p>
            <a:pPr lvl="1"/>
            <a:r>
              <a:rPr lang="en-US" dirty="0"/>
              <a:t>Assumed using tilts in mountain ranges and equations from the tilted-fault block model.</a:t>
            </a:r>
          </a:p>
          <a:p>
            <a:pPr lvl="1"/>
            <a:r>
              <a:rPr lang="en-US" dirty="0"/>
              <a:t>Local extension values were modified  for ranges that had high or low extension values</a:t>
            </a:r>
          </a:p>
          <a:p>
            <a:r>
              <a:rPr lang="en-US" dirty="0"/>
              <a:t>Results in a </a:t>
            </a:r>
            <a:r>
              <a:rPr lang="en-US" dirty="0" err="1"/>
              <a:t>paleoisopach</a:t>
            </a:r>
            <a:r>
              <a:rPr lang="en-US" dirty="0"/>
              <a:t> map showing crustal thicknesses typically from 35-40km.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F9C9A-75FF-845C-AF56-21ADAE713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8" y="427455"/>
            <a:ext cx="4007056" cy="56962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A16CCC-6DA8-5D76-983F-0B04D502C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212" y="427455"/>
            <a:ext cx="3385056" cy="55875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118CF85-47EA-F53E-0AA5-3A6EC5FE78DB}"/>
              </a:ext>
            </a:extLst>
          </p:cNvPr>
          <p:cNvSpPr txBox="1">
            <a:spLocks/>
          </p:cNvSpPr>
          <p:nvPr/>
        </p:nvSpPr>
        <p:spPr>
          <a:xfrm>
            <a:off x="872345" y="184040"/>
            <a:ext cx="2361350" cy="486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Current crustal thickness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E0FC4B-6ACD-720F-AA74-8348FEBF8BD3}"/>
              </a:ext>
            </a:extLst>
          </p:cNvPr>
          <p:cNvSpPr txBox="1">
            <a:spLocks/>
          </p:cNvSpPr>
          <p:nvPr/>
        </p:nvSpPr>
        <p:spPr>
          <a:xfrm>
            <a:off x="4320387" y="184040"/>
            <a:ext cx="2728028" cy="486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Crustal thickness prior to B&amp;R</a:t>
            </a:r>
          </a:p>
        </p:txBody>
      </p:sp>
    </p:spTree>
    <p:extLst>
      <p:ext uri="{BB962C8B-B14F-4D97-AF65-F5344CB8AC3E}">
        <p14:creationId xmlns:p14="http://schemas.microsoft.com/office/powerpoint/2010/main" val="85295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A0DA-AFE5-7CDC-ED4C-3BAA1F238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8206" y="1"/>
            <a:ext cx="4293794" cy="1690688"/>
          </a:xfrm>
        </p:spPr>
        <p:txBody>
          <a:bodyPr>
            <a:normAutofit fontScale="90000"/>
          </a:bodyPr>
          <a:lstStyle/>
          <a:p>
            <a:r>
              <a:rPr lang="en-US" dirty="0"/>
              <a:t>Crustal Thickness before the Early- to Middle-Tertiary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3B03F-F23F-95D0-8C87-6AAB97349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8206" y="1835764"/>
            <a:ext cx="3455593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amount of extension in the Tertiary is less well-constrained than B&amp;R.</a:t>
            </a:r>
          </a:p>
          <a:p>
            <a:r>
              <a:rPr lang="en-US" dirty="0"/>
              <a:t>Coney uses inferences</a:t>
            </a:r>
          </a:p>
          <a:p>
            <a:pPr lvl="1"/>
            <a:r>
              <a:rPr lang="en-US" dirty="0"/>
              <a:t>For core complexes, 10km of stripping is assumed which results in extensional values from 40-60%</a:t>
            </a:r>
          </a:p>
          <a:p>
            <a:r>
              <a:rPr lang="en-US" dirty="0"/>
              <a:t>Coney admits to the circularity of their method (extension results in thickening where extension is restored)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B8087-36D7-1C80-D191-72ABF5AB4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866" y="305409"/>
            <a:ext cx="3586304" cy="5940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235AD7-AA62-40B0-7F77-29231BC46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56" y="427455"/>
            <a:ext cx="4007056" cy="569624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414BA4A-C723-CB09-2D2D-07B08CD636DF}"/>
              </a:ext>
            </a:extLst>
          </p:cNvPr>
          <p:cNvSpPr txBox="1">
            <a:spLocks/>
          </p:cNvSpPr>
          <p:nvPr/>
        </p:nvSpPr>
        <p:spPr>
          <a:xfrm>
            <a:off x="872345" y="184040"/>
            <a:ext cx="2361350" cy="486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Current crustal thickness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1701C0-779D-8EDC-3721-E3414C88DC69}"/>
              </a:ext>
            </a:extLst>
          </p:cNvPr>
          <p:cNvSpPr txBox="1">
            <a:spLocks/>
          </p:cNvSpPr>
          <p:nvPr/>
        </p:nvSpPr>
        <p:spPr>
          <a:xfrm>
            <a:off x="4320387" y="184040"/>
            <a:ext cx="2728028" cy="486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/>
              <a:t>Crustal thickness prior to Tertiary extension and after Mesozoic shortening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953391-7606-0F63-FFFD-0411A15823A3}"/>
              </a:ext>
            </a:extLst>
          </p:cNvPr>
          <p:cNvCxnSpPr>
            <a:cxnSpLocks/>
          </p:cNvCxnSpPr>
          <p:nvPr/>
        </p:nvCxnSpPr>
        <p:spPr>
          <a:xfrm flipH="1">
            <a:off x="6096000" y="1129192"/>
            <a:ext cx="396854" cy="1116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30A1EBA-D846-A93C-2038-4D3688567DBC}"/>
              </a:ext>
            </a:extLst>
          </p:cNvPr>
          <p:cNvSpPr txBox="1">
            <a:spLocks/>
          </p:cNvSpPr>
          <p:nvPr/>
        </p:nvSpPr>
        <p:spPr>
          <a:xfrm>
            <a:off x="6441223" y="719587"/>
            <a:ext cx="1575567" cy="692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accent2"/>
                </a:solidFill>
              </a:rPr>
              <a:t>Core complexes restore to zone of highest crustal thicknesses</a:t>
            </a:r>
          </a:p>
        </p:txBody>
      </p:sp>
    </p:spTree>
    <p:extLst>
      <p:ext uri="{BB962C8B-B14F-4D97-AF65-F5344CB8AC3E}">
        <p14:creationId xmlns:p14="http://schemas.microsoft.com/office/powerpoint/2010/main" val="2026329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3E7A-0351-8AED-DF0E-4FA29F5D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338" y="306713"/>
            <a:ext cx="5390465" cy="1325563"/>
          </a:xfrm>
        </p:spPr>
        <p:txBody>
          <a:bodyPr/>
          <a:lstStyle/>
          <a:p>
            <a:r>
              <a:rPr lang="en-US" dirty="0"/>
              <a:t>Shortening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067AC-D237-A4F5-8D3F-0BAD89CE8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338" y="1565391"/>
            <a:ext cx="5230395" cy="498589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Coney argues that his estimated crustal thicknesses agree with prior authors estimates of shortening </a:t>
            </a:r>
          </a:p>
          <a:p>
            <a:r>
              <a:rPr lang="en-US" dirty="0"/>
              <a:t>The two-mica granites found in the Basin and Range date to 65-105 Ma (Barton and Trim, 1991)</a:t>
            </a:r>
          </a:p>
          <a:p>
            <a:pPr lvl="1"/>
            <a:r>
              <a:rPr lang="en-US" dirty="0"/>
              <a:t>Two-mica granites are thought to have formed in thick continental crust (think Himalayas)</a:t>
            </a:r>
          </a:p>
          <a:p>
            <a:pPr lvl="2"/>
            <a:r>
              <a:rPr lang="en-US" dirty="0"/>
              <a:t>They commonly form in continent-continent collisions.</a:t>
            </a:r>
          </a:p>
          <a:p>
            <a:r>
              <a:rPr lang="en-US" dirty="0" err="1"/>
              <a:t>Shorterning</a:t>
            </a:r>
            <a:r>
              <a:rPr lang="en-US" dirty="0"/>
              <a:t> increases in the hinterland of thrust belts</a:t>
            </a:r>
          </a:p>
          <a:p>
            <a:pPr lvl="1"/>
            <a:r>
              <a:rPr lang="en-US" dirty="0"/>
              <a:t>In some areas the compressional </a:t>
            </a:r>
            <a:r>
              <a:rPr lang="en-US" dirty="0" err="1"/>
              <a:t>orogenies</a:t>
            </a:r>
            <a:r>
              <a:rPr lang="en-US" dirty="0"/>
              <a:t> telescoped on each other producing thick crust</a:t>
            </a:r>
          </a:p>
          <a:p>
            <a:pPr lvl="2"/>
            <a:r>
              <a:rPr lang="en-US" dirty="0"/>
              <a:t>For example, Southeast Canada where Jurassic to Tertiary compression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7F6016-54E0-3719-B7A2-509DECFBB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97" y="458833"/>
            <a:ext cx="3586304" cy="59403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AF6B640-988E-AB35-1844-A369EC9F0CEB}"/>
              </a:ext>
            </a:extLst>
          </p:cNvPr>
          <p:cNvSpPr txBox="1">
            <a:spLocks/>
          </p:cNvSpPr>
          <p:nvPr/>
        </p:nvSpPr>
        <p:spPr>
          <a:xfrm>
            <a:off x="601418" y="337464"/>
            <a:ext cx="2728028" cy="486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/>
              <a:t>Crustal thickness prior to Tertiary extension and after Mesozoic </a:t>
            </a:r>
            <a:r>
              <a:rPr lang="en-US" sz="1600" b="1" dirty="0" err="1"/>
              <a:t>shorterning</a:t>
            </a:r>
            <a:endParaRPr lang="en-US" sz="1600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BA7787C-60AE-B488-5E23-FEAC90940971}"/>
              </a:ext>
            </a:extLst>
          </p:cNvPr>
          <p:cNvCxnSpPr>
            <a:cxnSpLocks/>
          </p:cNvCxnSpPr>
          <p:nvPr/>
        </p:nvCxnSpPr>
        <p:spPr>
          <a:xfrm flipH="1">
            <a:off x="2377031" y="1282616"/>
            <a:ext cx="396854" cy="1116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BB186E-4EBB-9C5C-0CEE-9CE6333D53D9}"/>
              </a:ext>
            </a:extLst>
          </p:cNvPr>
          <p:cNvSpPr txBox="1">
            <a:spLocks/>
          </p:cNvSpPr>
          <p:nvPr/>
        </p:nvSpPr>
        <p:spPr>
          <a:xfrm>
            <a:off x="2722254" y="873011"/>
            <a:ext cx="1575567" cy="692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accent2"/>
                </a:solidFill>
              </a:rPr>
              <a:t>Core complexes restore to zone of highest crustal thicknesses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E2948C-27B6-FEAF-7291-ADF71B6FD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997" y="4502927"/>
            <a:ext cx="2377031" cy="1896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7B4737-C293-4411-6BD4-B36D7949D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173" y="1497885"/>
            <a:ext cx="2490677" cy="260414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AE15F55-BF4A-7CB7-2931-7C74074ED40C}"/>
              </a:ext>
            </a:extLst>
          </p:cNvPr>
          <p:cNvSpPr txBox="1">
            <a:spLocks/>
          </p:cNvSpPr>
          <p:nvPr/>
        </p:nvSpPr>
        <p:spPr>
          <a:xfrm>
            <a:off x="9792648" y="4016097"/>
            <a:ext cx="2058455" cy="486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Barton and Trim (1991)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5C50E0E-D3A8-F019-6BA7-49DC0C9ECB94}"/>
              </a:ext>
            </a:extLst>
          </p:cNvPr>
          <p:cNvSpPr txBox="1">
            <a:spLocks/>
          </p:cNvSpPr>
          <p:nvPr/>
        </p:nvSpPr>
        <p:spPr>
          <a:xfrm>
            <a:off x="9874803" y="6313231"/>
            <a:ext cx="2058455" cy="486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Two-mica granite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12C05F-414B-19A3-C113-31BC8006C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2234" y="100591"/>
            <a:ext cx="899958" cy="128565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C404986-0867-5F78-8DCF-7BF014CD565B}"/>
              </a:ext>
            </a:extLst>
          </p:cNvPr>
          <p:cNvSpPr txBox="1">
            <a:spLocks/>
          </p:cNvSpPr>
          <p:nvPr/>
        </p:nvSpPr>
        <p:spPr>
          <a:xfrm>
            <a:off x="9242192" y="306713"/>
            <a:ext cx="2058455" cy="486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Idaho batholith zones</a:t>
            </a:r>
          </a:p>
          <a:p>
            <a:r>
              <a:rPr lang="en-US" sz="1600" b="1" dirty="0"/>
              <a:t>(some two-mica granite phases)</a:t>
            </a:r>
          </a:p>
        </p:txBody>
      </p:sp>
    </p:spTree>
    <p:extLst>
      <p:ext uri="{BB962C8B-B14F-4D97-AF65-F5344CB8AC3E}">
        <p14:creationId xmlns:p14="http://schemas.microsoft.com/office/powerpoint/2010/main" val="53712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7401A-A08B-5155-159C-93A44629F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28A28-7C1F-0369-84A2-05166A243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41294" cy="4351338"/>
          </a:xfrm>
        </p:spPr>
        <p:txBody>
          <a:bodyPr/>
          <a:lstStyle/>
          <a:p>
            <a:r>
              <a:rPr lang="en-US" dirty="0"/>
              <a:t>Other studies around this time argued that thickened crust will spread laterally when confining pressures and viscosity are lowered</a:t>
            </a:r>
          </a:p>
          <a:p>
            <a:r>
              <a:rPr lang="en-US" dirty="0"/>
              <a:t>For the core complexes:</a:t>
            </a:r>
          </a:p>
          <a:p>
            <a:pPr lvl="1"/>
            <a:r>
              <a:rPr lang="en-US" dirty="0"/>
              <a:t>Post-Laramide (~55 Ma) volcanism and magmatism lowered the viscosity</a:t>
            </a:r>
          </a:p>
          <a:p>
            <a:pPr lvl="1"/>
            <a:r>
              <a:rPr lang="en-US" dirty="0"/>
              <a:t>A drop in the convergence speed in the subduction zone to the west reduced confining pressure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B64A7A-4F7F-9865-2308-84D28C58A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665" y="458833"/>
            <a:ext cx="3586304" cy="594033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5929FA3-ABDC-5FF6-8DAF-F664B9ED97C9}"/>
              </a:ext>
            </a:extLst>
          </p:cNvPr>
          <p:cNvSpPr txBox="1">
            <a:spLocks/>
          </p:cNvSpPr>
          <p:nvPr/>
        </p:nvSpPr>
        <p:spPr>
          <a:xfrm>
            <a:off x="7895186" y="337464"/>
            <a:ext cx="2728028" cy="486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/>
              <a:t>Crustal thickness prior to Tertiary extension and after Mesozoic </a:t>
            </a:r>
            <a:r>
              <a:rPr lang="en-US" sz="1600" b="1" dirty="0" err="1"/>
              <a:t>shorterning</a:t>
            </a:r>
            <a:endParaRPr lang="en-US" sz="16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412418-9976-6669-27BA-999CE5572F4E}"/>
              </a:ext>
            </a:extLst>
          </p:cNvPr>
          <p:cNvCxnSpPr>
            <a:cxnSpLocks/>
          </p:cNvCxnSpPr>
          <p:nvPr/>
        </p:nvCxnSpPr>
        <p:spPr>
          <a:xfrm flipH="1">
            <a:off x="9670799" y="1282616"/>
            <a:ext cx="396854" cy="1116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2468276-E0D0-35CB-6FAC-80549DE10CFF}"/>
              </a:ext>
            </a:extLst>
          </p:cNvPr>
          <p:cNvSpPr txBox="1">
            <a:spLocks/>
          </p:cNvSpPr>
          <p:nvPr/>
        </p:nvSpPr>
        <p:spPr>
          <a:xfrm>
            <a:off x="10016022" y="873011"/>
            <a:ext cx="1575567" cy="6923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accent2"/>
                </a:solidFill>
              </a:rPr>
              <a:t>Core complexes restore to zone of highest crustal thicknesses</a:t>
            </a:r>
          </a:p>
        </p:txBody>
      </p:sp>
    </p:spTree>
    <p:extLst>
      <p:ext uri="{BB962C8B-B14F-4D97-AF65-F5344CB8AC3E}">
        <p14:creationId xmlns:p14="http://schemas.microsoft.com/office/powerpoint/2010/main" val="2742579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12507</TotalTime>
  <Words>647</Words>
  <Application>Microsoft Office PowerPoint</Application>
  <PresentationFormat>Widescreen</PresentationFormat>
  <Paragraphs>66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Addresses historic debate around the origin of core complexes (extension vs compression)</vt:lpstr>
      <vt:lpstr>Location of Core Complexes</vt:lpstr>
      <vt:lpstr>Historical Controversy</vt:lpstr>
      <vt:lpstr>Historical Controversy: Continued</vt:lpstr>
      <vt:lpstr>Method</vt:lpstr>
      <vt:lpstr>Crustal Thickness before the Basin and Range</vt:lpstr>
      <vt:lpstr>Crustal Thickness before the Early- to Middle-Tertiary</vt:lpstr>
      <vt:lpstr>Shortening</vt:lpstr>
      <vt:lpstr>Implications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Travis Fisher</dc:creator>
  <cp:lastModifiedBy>Travis Fisher</cp:lastModifiedBy>
  <cp:revision>9</cp:revision>
  <dcterms:created xsi:type="dcterms:W3CDTF">2024-10-10T06:45:07Z</dcterms:created>
  <dcterms:modified xsi:type="dcterms:W3CDTF">2024-10-24T01:35:02Z</dcterms:modified>
</cp:coreProperties>
</file>